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86" r:id="rId3"/>
    <p:sldId id="290" r:id="rId4"/>
    <p:sldId id="289" r:id="rId5"/>
    <p:sldId id="291" r:id="rId6"/>
    <p:sldId id="292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02C"/>
    <a:srgbClr val="CE1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8331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967FE-D4BF-47B8-B4EC-FC424026CF7B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9E101-3053-4F37-912B-E0F053C30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18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9E101-3053-4F37-912B-E0F053C30F2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84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9E101-3053-4F37-912B-E0F053C30F2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45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9E101-3053-4F37-912B-E0F053C30F2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65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9E101-3053-4F37-912B-E0F053C30F2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9E101-3053-4F37-912B-E0F053C30F2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3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9E101-3053-4F37-912B-E0F053C30F2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54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C42C9-5033-458F-A873-57B5879B39C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53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1812B-34F5-9D72-3B2C-926876AC5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AC87A8-C997-F01D-2568-9A2E5409D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984BB7-1F5C-9E7A-7CF6-EE4F4084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EC22-A525-4D46-81D7-152D9F307058}" type="datetime1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5AE94-C920-7AC1-48EA-EE62DEE1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828100-FE63-0F58-3A31-AB4D15E2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96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E7789-54C0-6E4C-CEB8-7C2575C9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B8D0CB-D60B-C0E9-5FFF-1AA74FFDB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40F550-8385-322C-AC1E-7C9D78F7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27C6-BDC8-4D5F-BC65-BCE07FC2C37B}" type="datetime1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5D5F50-5AD2-89E0-60A5-3CA59FED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5644F5-CC74-9B28-8651-15AA9CC7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1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63A6DD-1F8C-A790-A611-7926AE79D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5BECF1-98BA-5D02-53D3-E5F748A63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C4FA99-B199-E1EE-4414-DB0C47DB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9CBC-4C99-4B7D-A6CD-205D422165B8}" type="datetime1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25F32E-A530-10BA-93B8-8FBCDF67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4C5A13-6421-0B91-2DB9-6EA21FD5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2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ABD83-8DBD-F5D3-6654-7079DD27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F5157F-0481-9276-1426-A2381B7B9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90D43D-DE62-728C-8987-CC2FB2A0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8333-9F4D-4DF2-ABFC-C369A69C7A92}" type="datetime1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7BD3C8-6353-7339-1966-1C320EAF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90EA5E-ABE3-1FE2-2788-D386A49C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59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502FC-9EB3-B8EE-6847-6457E454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97156D-595C-7F93-42EA-D23D057BF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C8B5F5-7392-E983-5920-C5BC9D92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03F2-A2DA-4AF1-B220-95B5A0BE8F81}" type="datetime1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DDFD3-98D5-1B9C-7467-163D1F9B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98854-D503-63AC-3C6F-56CD7AC1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4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7F2CE-0EE3-8BD9-D53F-D9D8F4A3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AB336-E7B0-BAE6-B81A-EFC62E099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3A4F0F-3517-4884-19F9-B756CBE51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2E337B-CFB5-448A-E877-10C7AE02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4091-E345-4232-8F87-6D1CADA14927}" type="datetime1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9BBD70-9E55-FAEE-4BDB-A9E64A2D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1CCB56-5E07-F4B9-B4BA-F2EC75AB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69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C7F55-04F5-6D13-E0EA-F875A269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8F96EA-E531-B671-B257-5A3DDC86B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7106E5-1BEE-27E9-8609-8DD9C5329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FC53A8-61BB-8952-998A-3D29E1BE3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CACC90-7320-FCB0-A164-8A927797B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80CDDA-11F7-3D93-365B-373288A8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435F-7B07-4890-8548-070F023C1500}" type="datetime1">
              <a:rPr lang="cs-CZ" smtClean="0"/>
              <a:t>26.09.2024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5D7688-E04E-FB36-DE57-68EC7C4D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A57860-C589-D102-9F1C-1A891CA1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19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2E046-7D19-526C-E314-6DB02CDA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043134-5FA6-E27D-202E-BDD67F05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868-7E77-44EE-A99F-9B84C7CF0BEA}" type="datetime1">
              <a:rPr lang="cs-CZ" smtClean="0"/>
              <a:t>26.09.2024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AA5EBF-7C6D-6A0B-1022-9036BC6B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BED680-CEEB-5E5F-BBBA-E00B16E5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96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8644E0-41EB-158B-839D-11A8D1E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07CF-EA2A-4481-9636-6AD32055C1A3}" type="datetime1">
              <a:rPr lang="cs-CZ" smtClean="0"/>
              <a:t>26.09.2024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EB3E7A-8023-3BE1-3DA7-98B88998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3DE06E-E010-FA69-1BA1-5B14AFB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04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EBC26-4B4B-AD56-E970-65872046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7EFEC-487E-3248-493B-7A27AA388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C7DDC7-100D-70BF-37B3-637E3BDE1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1727A9-4EBA-EDAA-56C1-4AEB6992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861-A587-4C29-84A9-87E1276C9C81}" type="datetime1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266BAE-A4B2-B8A1-7098-E1EF8511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B718AF-109D-76A3-1447-E318490D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45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BB2E2-12F7-D7AA-EEE9-7AEF6E8C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EF173E-63E8-F114-24D4-F78B577D8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3DF99E-5AD7-DC87-A7CE-217189587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33A92F-A81D-AFAE-8D13-8D0A368B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5BE-52CC-4F6B-B6A9-A528EB2F94BE}" type="datetime1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AA275D-CD42-97FB-04B4-E5E856B0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BEAE8-CBCE-EC6A-EEC7-B1F12AA7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02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56F72D-CA3B-8C1E-9796-A085720D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D53FE8-0FDC-0508-EBA2-A11D6C911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11D331-D8BB-6835-C1AC-5EE0F7A13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588D-19CB-4AE7-A2D7-01186D5EE35E}" type="datetime1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A81342-4B40-2965-BE74-F0DECCE62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E3EDC2-1419-8198-600C-C8E261279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C321B-C1F6-4B24-926B-3F8E43C12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86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alibratory.sk/" TargetMode="External"/><Relationship Id="rId5" Type="http://schemas.openxmlformats.org/officeDocument/2006/relationships/hyperlink" Target="http://www.kalibratory.cz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libratory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C607E78-BB3D-7B39-1A71-153DA1FC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659" y="2152765"/>
            <a:ext cx="3894618" cy="755569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70288BE5-D96E-2B36-6291-E6E745D60A0B}"/>
              </a:ext>
            </a:extLst>
          </p:cNvPr>
          <p:cNvSpPr txBox="1"/>
          <p:nvPr/>
        </p:nvSpPr>
        <p:spPr>
          <a:xfrm>
            <a:off x="4261114" y="4312747"/>
            <a:ext cx="3041708" cy="84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Petr Kubesa</a:t>
            </a:r>
          </a:p>
          <a:p>
            <a:pPr algn="ctr">
              <a:lnSpc>
                <a:spcPct val="150000"/>
              </a:lnSpc>
            </a:pPr>
            <a:r>
              <a:rPr lang="cs-CZ" sz="1400" dirty="0">
                <a:solidFill>
                  <a:srgbClr val="0070C0"/>
                </a:solidFill>
              </a:rPr>
              <a:t>kubesa@kalibratory.cz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1A2E245-6917-7FCB-076D-B7404210E357}"/>
              </a:ext>
            </a:extLst>
          </p:cNvPr>
          <p:cNvSpPr txBox="1"/>
          <p:nvPr/>
        </p:nvSpPr>
        <p:spPr>
          <a:xfrm>
            <a:off x="2326691" y="1493490"/>
            <a:ext cx="6800191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b="1" dirty="0">
                <a:solidFill>
                  <a:srgbClr val="505559"/>
                </a:solidFill>
                <a:latin typeface="Helvetica Neue"/>
              </a:rPr>
              <a:t>Představení společnosti 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2BAC1659-8354-5DA3-17E5-730922C80D0A}"/>
              </a:ext>
            </a:extLst>
          </p:cNvPr>
          <p:cNvSpPr txBox="1"/>
          <p:nvPr/>
        </p:nvSpPr>
        <p:spPr>
          <a:xfrm>
            <a:off x="2714700" y="3206457"/>
            <a:ext cx="6024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0" i="0" dirty="0">
                <a:solidFill>
                  <a:srgbClr val="505559"/>
                </a:solidFill>
                <a:effectLst/>
                <a:latin typeface="Helvetica Neue"/>
              </a:rPr>
              <a:t>XVIII. mezinárodní kongres STERIL.CZ  </a:t>
            </a:r>
          </a:p>
          <a:p>
            <a:pPr marL="342900" indent="-342900" algn="ctr">
              <a:buAutoNum type="arabicPeriod"/>
            </a:pPr>
            <a:r>
              <a:rPr lang="cs-CZ" sz="1400" b="0" i="0" dirty="0">
                <a:solidFill>
                  <a:srgbClr val="505559"/>
                </a:solidFill>
                <a:effectLst/>
                <a:latin typeface="Helvetica Neue"/>
              </a:rPr>
              <a:t>– 2. 10. 2024, Brno </a:t>
            </a:r>
          </a:p>
        </p:txBody>
      </p:sp>
    </p:spTree>
    <p:extLst>
      <p:ext uri="{BB962C8B-B14F-4D97-AF65-F5344CB8AC3E}">
        <p14:creationId xmlns:p14="http://schemas.microsoft.com/office/powerpoint/2010/main" val="7610336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C607E78-BB3D-7B39-1A71-153DA1FC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82" y="349941"/>
            <a:ext cx="2519080" cy="488710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3AA0C41-3D40-548D-B7CE-A2E83E97AFA7}"/>
              </a:ext>
            </a:extLst>
          </p:cNvPr>
          <p:cNvCxnSpPr>
            <a:cxnSpLocks/>
          </p:cNvCxnSpPr>
          <p:nvPr/>
        </p:nvCxnSpPr>
        <p:spPr>
          <a:xfrm flipH="1">
            <a:off x="440635" y="1095603"/>
            <a:ext cx="710316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F823E3F-0A9C-E95A-6D42-8C82127E6918}"/>
              </a:ext>
            </a:extLst>
          </p:cNvPr>
          <p:cNvSpPr txBox="1"/>
          <p:nvPr/>
        </p:nvSpPr>
        <p:spPr>
          <a:xfrm>
            <a:off x="385287" y="1327146"/>
            <a:ext cx="7292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Úvod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8CDCD9D-38A5-C82B-9DA8-412B92375555}"/>
              </a:ext>
            </a:extLst>
          </p:cNvPr>
          <p:cNvSpPr txBox="1"/>
          <p:nvPr/>
        </p:nvSpPr>
        <p:spPr>
          <a:xfrm>
            <a:off x="483372" y="1935268"/>
            <a:ext cx="7194119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b="1" dirty="0"/>
              <a:t>Specializujeme se na prodej kalibrační a validační techniky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Renomovaní výrobci: </a:t>
            </a:r>
            <a:r>
              <a:rPr lang="cs-CZ" b="1" dirty="0"/>
              <a:t>Ellab, </a:t>
            </a:r>
            <a:r>
              <a:rPr lang="cs-CZ" b="1" dirty="0" err="1"/>
              <a:t>Beamex</a:t>
            </a:r>
            <a:r>
              <a:rPr lang="cs-CZ" b="1" dirty="0"/>
              <a:t>, </a:t>
            </a:r>
            <a:r>
              <a:rPr lang="cs-CZ" b="1" dirty="0" err="1"/>
              <a:t>Testo</a:t>
            </a:r>
            <a:r>
              <a:rPr lang="cs-CZ" b="1" dirty="0"/>
              <a:t>, </a:t>
            </a:r>
            <a:r>
              <a:rPr lang="cs-CZ" b="1" dirty="0" err="1"/>
              <a:t>Aréméca</a:t>
            </a:r>
            <a:r>
              <a:rPr lang="cs-CZ" b="1" dirty="0"/>
              <a:t>, DMA, </a:t>
            </a:r>
            <a:r>
              <a:rPr lang="cs-CZ" dirty="0"/>
              <a:t>a další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Působíme v </a:t>
            </a:r>
            <a:r>
              <a:rPr lang="cs-CZ" b="1" dirty="0"/>
              <a:t>ČR </a:t>
            </a:r>
            <a:r>
              <a:rPr lang="cs-CZ" dirty="0"/>
              <a:t>a</a:t>
            </a:r>
            <a:r>
              <a:rPr lang="cs-CZ" b="1" dirty="0"/>
              <a:t> SR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v 2024 jsme se stali partnerem </a:t>
            </a:r>
            <a:r>
              <a:rPr lang="cs-CZ" b="1" dirty="0"/>
              <a:t>České společnosti pro sterilizaci, </a:t>
            </a:r>
            <a:r>
              <a:rPr lang="cs-CZ" b="1" dirty="0" err="1"/>
              <a:t>z.s</a:t>
            </a:r>
            <a:r>
              <a:rPr lang="cs-CZ" b="1" dirty="0"/>
              <a:t>.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BD4131-8F79-67A5-6CB5-9E5E4C36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635" y="6314491"/>
            <a:ext cx="296500" cy="365125"/>
          </a:xfrm>
        </p:spPr>
        <p:txBody>
          <a:bodyPr/>
          <a:lstStyle/>
          <a:p>
            <a:fld id="{035C321B-C1F6-4B24-926B-3F8E43C1254A}" type="slidenum">
              <a:rPr lang="cs-CZ" smtClean="0"/>
              <a:t>2</a:t>
            </a:fld>
            <a:endParaRPr lang="cs-CZ"/>
          </a:p>
        </p:txBody>
      </p:sp>
      <p:pic>
        <p:nvPicPr>
          <p:cNvPr id="13" name="Obrázek 12" descr="Obsah obrázku text, snímek obrazovky, Webové stránky, Internetová reklama&#10;&#10;Popis byl vytvořen automaticky">
            <a:extLst>
              <a:ext uri="{FF2B5EF4-FFF2-40B4-BE49-F238E27FC236}">
                <a16:creationId xmlns:a16="http://schemas.microsoft.com/office/drawing/2014/main" id="{5AD844E5-AB1E-B046-6F7B-92BF2562D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155" y="155679"/>
            <a:ext cx="4146729" cy="6492987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F0179C84-6D08-6F67-DDB2-F412E0BA87B7}"/>
              </a:ext>
            </a:extLst>
          </p:cNvPr>
          <p:cNvSpPr txBox="1"/>
          <p:nvPr/>
        </p:nvSpPr>
        <p:spPr>
          <a:xfrm>
            <a:off x="2114550" y="4228565"/>
            <a:ext cx="398145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hlinkClick r:id="rId5"/>
              </a:rPr>
              <a:t>www.kalibratory.cz</a:t>
            </a:r>
            <a:r>
              <a:rPr lang="cs-CZ" dirty="0"/>
              <a:t>   </a:t>
            </a:r>
            <a:r>
              <a:rPr lang="cs-CZ" dirty="0">
                <a:hlinkClick r:id="rId6"/>
              </a:rPr>
              <a:t>www.kalibratory.sk</a:t>
            </a:r>
            <a:endParaRPr lang="cs-CZ" dirty="0"/>
          </a:p>
        </p:txBody>
      </p:sp>
      <p:pic>
        <p:nvPicPr>
          <p:cNvPr id="37" name="Obrázek 36" descr="Obsah obrázku Písmo, text, logo, zelené&#10;&#10;Popis byl vytvořen automaticky">
            <a:extLst>
              <a:ext uri="{FF2B5EF4-FFF2-40B4-BE49-F238E27FC236}">
                <a16:creationId xmlns:a16="http://schemas.microsoft.com/office/drawing/2014/main" id="{52D044CD-AFE4-2CE5-E209-FE44E8FE0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4" y="5448028"/>
            <a:ext cx="1819529" cy="6287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9A82085-786B-553F-C209-ED6DBDDB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4" y="5393240"/>
            <a:ext cx="738314" cy="7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DED1EF8-5B6B-317B-82EC-2D582AFC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08" y="5448028"/>
            <a:ext cx="12001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E9B06FC-36EA-FB00-A465-FB5145F6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93" y="5322318"/>
            <a:ext cx="1602706" cy="80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765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1E5F5BE0-3ADD-EAA7-D82A-85265CF37EB5}"/>
              </a:ext>
            </a:extLst>
          </p:cNvPr>
          <p:cNvSpPr/>
          <p:nvPr/>
        </p:nvSpPr>
        <p:spPr>
          <a:xfrm>
            <a:off x="8939209" y="1812963"/>
            <a:ext cx="2937916" cy="4569505"/>
          </a:xfrm>
          <a:prstGeom prst="rect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D605843-7608-187D-C1C8-652EF31C00AC}"/>
              </a:ext>
            </a:extLst>
          </p:cNvPr>
          <p:cNvSpPr/>
          <p:nvPr/>
        </p:nvSpPr>
        <p:spPr>
          <a:xfrm>
            <a:off x="6332873" y="1812965"/>
            <a:ext cx="2543427" cy="4569504"/>
          </a:xfrm>
          <a:prstGeom prst="rect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13968B8-294E-0912-532E-E38F24BADFD1}"/>
              </a:ext>
            </a:extLst>
          </p:cNvPr>
          <p:cNvSpPr/>
          <p:nvPr/>
        </p:nvSpPr>
        <p:spPr>
          <a:xfrm>
            <a:off x="3553278" y="1812963"/>
            <a:ext cx="2732197" cy="4569507"/>
          </a:xfrm>
          <a:prstGeom prst="rect">
            <a:avLst/>
          </a:prstGeom>
          <a:noFill/>
          <a:ln w="63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C607E78-BB3D-7B39-1A71-153DA1FC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96" y="377969"/>
            <a:ext cx="2519080" cy="488710"/>
          </a:xfrm>
          <a:prstGeom prst="rect">
            <a:avLst/>
          </a:prstGeom>
        </p:spPr>
      </p:pic>
      <p:pic>
        <p:nvPicPr>
          <p:cNvPr id="8" name="Obrázek 3" descr="Ellab Validation, Monitoring &amp; Calibration | Compliance Solutions &amp; Services">
            <a:extLst>
              <a:ext uri="{FF2B5EF4-FFF2-40B4-BE49-F238E27FC236}">
                <a16:creationId xmlns:a16="http://schemas.microsoft.com/office/drawing/2014/main" id="{C301E052-B89F-9F46-41AF-57E964E00A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5523" y="208467"/>
            <a:ext cx="790060" cy="60731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3AA0C41-3D40-548D-B7CE-A2E83E97AFA7}"/>
              </a:ext>
            </a:extLst>
          </p:cNvPr>
          <p:cNvCxnSpPr>
            <a:cxnSpLocks/>
          </p:cNvCxnSpPr>
          <p:nvPr/>
        </p:nvCxnSpPr>
        <p:spPr>
          <a:xfrm flipH="1">
            <a:off x="440635" y="1095603"/>
            <a:ext cx="1131073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66C593-90F3-E468-6A80-600441E4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723" y="6352364"/>
            <a:ext cx="2743200" cy="365125"/>
          </a:xfrm>
        </p:spPr>
        <p:txBody>
          <a:bodyPr/>
          <a:lstStyle/>
          <a:p>
            <a:fld id="{035C321B-C1F6-4B24-926B-3F8E43C1254A}" type="slidenum">
              <a:rPr lang="cs-CZ" smtClean="0"/>
              <a:t>3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D090FF-62FF-29A0-36B8-245147F4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08" y="2889129"/>
            <a:ext cx="2422390" cy="13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04F12E5-4CA1-BE3B-A514-55DB787CE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709" y="2304299"/>
            <a:ext cx="1768909" cy="229818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B1BCE00-989F-7058-BEB7-A8A3B1066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3778" y="2471126"/>
            <a:ext cx="2688778" cy="184853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53240962-70B3-031D-CC24-522D50302F12}"/>
              </a:ext>
            </a:extLst>
          </p:cNvPr>
          <p:cNvSpPr txBox="1"/>
          <p:nvPr/>
        </p:nvSpPr>
        <p:spPr>
          <a:xfrm>
            <a:off x="385287" y="1327146"/>
            <a:ext cx="7292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Systémy pro teplotní validaci/kvalifikaci zařízení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68D36F9-4BA7-82DB-1178-8686B80308D6}"/>
              </a:ext>
            </a:extLst>
          </p:cNvPr>
          <p:cNvSpPr txBox="1"/>
          <p:nvPr/>
        </p:nvSpPr>
        <p:spPr>
          <a:xfrm>
            <a:off x="3578017" y="1880284"/>
            <a:ext cx="2444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Bezdrátové </a:t>
            </a:r>
            <a:r>
              <a:rPr lang="cs-CZ" sz="1200" b="1" dirty="0" err="1"/>
              <a:t>dataloggery</a:t>
            </a:r>
            <a:r>
              <a:rPr lang="cs-CZ" sz="1200" b="1" dirty="0"/>
              <a:t> </a:t>
            </a:r>
          </a:p>
          <a:p>
            <a:r>
              <a:rPr lang="cs-CZ" sz="1200" b="1" dirty="0" err="1">
                <a:solidFill>
                  <a:srgbClr val="CE1141"/>
                </a:solidFill>
              </a:rPr>
              <a:t>TrackSense</a:t>
            </a:r>
            <a:r>
              <a:rPr lang="cs-CZ" sz="1200" b="1" dirty="0">
                <a:solidFill>
                  <a:srgbClr val="CE1141"/>
                </a:solidFill>
              </a:rPr>
              <a:t>® Pro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3A0F869-5B3E-21D2-8A9F-9100F01A5191}"/>
              </a:ext>
            </a:extLst>
          </p:cNvPr>
          <p:cNvSpPr txBox="1"/>
          <p:nvPr/>
        </p:nvSpPr>
        <p:spPr>
          <a:xfrm>
            <a:off x="6359856" y="1880284"/>
            <a:ext cx="2444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Termočlánkový validační systém </a:t>
            </a:r>
          </a:p>
          <a:p>
            <a:r>
              <a:rPr lang="cs-CZ" sz="1200" b="1" dirty="0">
                <a:solidFill>
                  <a:srgbClr val="CE1141"/>
                </a:solidFill>
              </a:rPr>
              <a:t>E-Val</a:t>
            </a:r>
            <a:r>
              <a:rPr lang="cs-CZ" sz="1200" b="0" i="0" dirty="0">
                <a:solidFill>
                  <a:srgbClr val="CE1141"/>
                </a:solidFill>
                <a:effectLst/>
                <a:latin typeface="AvenirNext LT Pro"/>
              </a:rPr>
              <a:t>™</a:t>
            </a:r>
            <a:r>
              <a:rPr lang="cs-CZ" sz="1200" b="1" dirty="0">
                <a:solidFill>
                  <a:srgbClr val="CE1141"/>
                </a:solidFill>
              </a:rPr>
              <a:t> Pro Plus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F0EC701-EEF3-933B-5EB3-71B7ABFD0203}"/>
              </a:ext>
            </a:extLst>
          </p:cNvPr>
          <p:cNvSpPr txBox="1"/>
          <p:nvPr/>
        </p:nvSpPr>
        <p:spPr>
          <a:xfrm>
            <a:off x="8982058" y="1889003"/>
            <a:ext cx="2444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Validační a kalibrační software</a:t>
            </a:r>
          </a:p>
          <a:p>
            <a:r>
              <a:rPr lang="cs-CZ" sz="1200" b="1" dirty="0" err="1">
                <a:solidFill>
                  <a:srgbClr val="CE1141"/>
                </a:solidFill>
              </a:rPr>
              <a:t>ValSuite</a:t>
            </a:r>
            <a:r>
              <a:rPr lang="cs-CZ" sz="1200" b="1" dirty="0">
                <a:solidFill>
                  <a:srgbClr val="CE1141"/>
                </a:solidFill>
              </a:rPr>
              <a:t>®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5FD1D8D-1E8D-E251-9F04-AD3DE009F3AE}"/>
              </a:ext>
            </a:extLst>
          </p:cNvPr>
          <p:cNvSpPr txBox="1"/>
          <p:nvPr/>
        </p:nvSpPr>
        <p:spPr>
          <a:xfrm>
            <a:off x="3578788" y="4617326"/>
            <a:ext cx="2676958" cy="1725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dirty="0"/>
              <a:t>špičková přesnost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dirty="0"/>
              <a:t>teplotní rozsah −196 °C do 400 °C</a:t>
            </a:r>
          </a:p>
          <a:p>
            <a:pPr>
              <a:lnSpc>
                <a:spcPct val="150000"/>
              </a:lnSpc>
            </a:pPr>
            <a:r>
              <a:rPr lang="pl-PL" sz="1200" dirty="0"/>
              <a:t>        (tělo dataloggeru  −90 °C do 150 °C)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dirty="0"/>
              <a:t>vyměnitelné snímače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dirty="0"/>
              <a:t>dále měření, tlaku, RH, CO</a:t>
            </a:r>
            <a:r>
              <a:rPr lang="cs-CZ" sz="1200" baseline="-25000" dirty="0"/>
              <a:t>2 </a:t>
            </a:r>
            <a:r>
              <a:rPr lang="cs-CZ" sz="1200" dirty="0"/>
              <a:t>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dirty="0"/>
              <a:t>možnost přenosu dat online</a:t>
            </a:r>
            <a:endParaRPr lang="pl-PL" sz="1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CA41B54-410C-B77A-9018-FC7CD26DCD04}"/>
              </a:ext>
            </a:extLst>
          </p:cNvPr>
          <p:cNvSpPr txBox="1"/>
          <p:nvPr/>
        </p:nvSpPr>
        <p:spPr>
          <a:xfrm>
            <a:off x="6380315" y="4432237"/>
            <a:ext cx="2444571" cy="1725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dirty="0"/>
              <a:t>10" dotykový displej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dirty="0" err="1"/>
              <a:t>tepl</a:t>
            </a:r>
            <a:r>
              <a:rPr lang="cs-CZ" sz="1200" dirty="0"/>
              <a:t>. rozsah −270 °C až 1 820 °C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dirty="0"/>
              <a:t>52 vstupů pro snímače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dirty="0"/>
              <a:t>identifikovatelné termočlánky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dirty="0"/>
              <a:t>splňuje požadavky FDA 21 CFR Part 11 a GAMP</a:t>
            </a:r>
            <a:endParaRPr lang="pl-PL" sz="12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BD607E6-9529-BED5-FC3B-08FC539936DC}"/>
              </a:ext>
            </a:extLst>
          </p:cNvPr>
          <p:cNvSpPr txBox="1"/>
          <p:nvPr/>
        </p:nvSpPr>
        <p:spPr>
          <a:xfrm>
            <a:off x="9063778" y="4432237"/>
            <a:ext cx="2688778" cy="1725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dirty="0"/>
              <a:t>komplexní kontrola nad validačními studiemi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dirty="0"/>
              <a:t>plná integrita dat, audit-trail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dirty="0"/>
              <a:t>množství nástrojů pro analýzu dat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dirty="0"/>
              <a:t>automatické generování protokolů PDF z validačních studií</a:t>
            </a: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F8B1C357-9343-F16F-18AF-B301EB316C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7382" y="2304299"/>
            <a:ext cx="1298266" cy="58301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B6EADC1-62A6-5F15-7B6A-9FCE0BF5C162}"/>
              </a:ext>
            </a:extLst>
          </p:cNvPr>
          <p:cNvSpPr txBox="1"/>
          <p:nvPr/>
        </p:nvSpPr>
        <p:spPr>
          <a:xfrm>
            <a:off x="628919" y="2405342"/>
            <a:ext cx="2598753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parní sterilizace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H</a:t>
            </a:r>
            <a:r>
              <a:rPr lang="pl-PL" sz="1600" b="1" baseline="-25000" dirty="0"/>
              <a:t>2</a:t>
            </a:r>
            <a:r>
              <a:rPr lang="pl-PL" sz="1600" b="1" dirty="0"/>
              <a:t>O</a:t>
            </a:r>
            <a:r>
              <a:rPr lang="pl-PL" sz="1600" b="1" baseline="-25000" dirty="0"/>
              <a:t>2</a:t>
            </a:r>
            <a:r>
              <a:rPr lang="pl-PL" sz="1600" b="1" dirty="0"/>
              <a:t> sterilizace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EtO sterilizace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dezinfektory/myčky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depyrogenizace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pasterizace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chlazení a mražení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lyofilizace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inkubátory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/>
              <a:t>a další procesy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B284BEE-3E03-0AA9-348B-15FE19990E70}"/>
              </a:ext>
            </a:extLst>
          </p:cNvPr>
          <p:cNvSpPr txBox="1"/>
          <p:nvPr/>
        </p:nvSpPr>
        <p:spPr>
          <a:xfrm>
            <a:off x="385287" y="1924290"/>
            <a:ext cx="146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u="sng" dirty="0"/>
              <a:t>Vhodné pro: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6430432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C607E78-BB3D-7B39-1A71-153DA1FC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96" y="377969"/>
            <a:ext cx="2519080" cy="488710"/>
          </a:xfrm>
          <a:prstGeom prst="rect">
            <a:avLst/>
          </a:prstGeom>
        </p:spPr>
      </p:pic>
      <p:pic>
        <p:nvPicPr>
          <p:cNvPr id="8" name="Obrázek 3" descr="Ellab Validation, Monitoring &amp; Calibration | Compliance Solutions &amp; Services">
            <a:extLst>
              <a:ext uri="{FF2B5EF4-FFF2-40B4-BE49-F238E27FC236}">
                <a16:creationId xmlns:a16="http://schemas.microsoft.com/office/drawing/2014/main" id="{C301E052-B89F-9F46-41AF-57E964E00A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5523" y="208467"/>
            <a:ext cx="790060" cy="60731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3AA0C41-3D40-548D-B7CE-A2E83E97AFA7}"/>
              </a:ext>
            </a:extLst>
          </p:cNvPr>
          <p:cNvCxnSpPr>
            <a:cxnSpLocks/>
          </p:cNvCxnSpPr>
          <p:nvPr/>
        </p:nvCxnSpPr>
        <p:spPr>
          <a:xfrm flipH="1">
            <a:off x="440635" y="1095603"/>
            <a:ext cx="1131073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F823E3F-0A9C-E95A-6D42-8C82127E6918}"/>
              </a:ext>
            </a:extLst>
          </p:cNvPr>
          <p:cNvSpPr txBox="1"/>
          <p:nvPr/>
        </p:nvSpPr>
        <p:spPr>
          <a:xfrm>
            <a:off x="385287" y="1327146"/>
            <a:ext cx="7292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Zařízení </a:t>
            </a:r>
            <a:r>
              <a:rPr lang="cs-CZ" sz="2000" b="1" dirty="0" err="1">
                <a:solidFill>
                  <a:srgbClr val="0070C0"/>
                </a:solidFill>
              </a:rPr>
              <a:t>SteriSense</a:t>
            </a:r>
            <a:r>
              <a:rPr lang="cs-CZ" sz="2000" b="1" dirty="0">
                <a:solidFill>
                  <a:srgbClr val="0070C0"/>
                </a:solidFill>
              </a:rPr>
              <a:t>® pro elektronický </a:t>
            </a:r>
            <a:r>
              <a:rPr lang="cs-CZ" sz="2000" b="1" dirty="0" err="1">
                <a:solidFill>
                  <a:srgbClr val="0070C0"/>
                </a:solidFill>
              </a:rPr>
              <a:t>Bowie-dick</a:t>
            </a:r>
            <a:r>
              <a:rPr lang="cs-CZ" sz="2000" b="1" dirty="0">
                <a:solidFill>
                  <a:srgbClr val="0070C0"/>
                </a:solidFill>
              </a:rPr>
              <a:t> test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8CDCD9D-38A5-C82B-9DA8-412B92375555}"/>
              </a:ext>
            </a:extLst>
          </p:cNvPr>
          <p:cNvSpPr txBox="1"/>
          <p:nvPr/>
        </p:nvSpPr>
        <p:spPr>
          <a:xfrm>
            <a:off x="475523" y="1883580"/>
            <a:ext cx="6907054" cy="427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sz="1600" dirty="0"/>
              <a:t>Inovativní elektronické</a:t>
            </a:r>
            <a:r>
              <a:rPr lang="cs-CZ" sz="1600" b="1" dirty="0"/>
              <a:t> </a:t>
            </a:r>
            <a:r>
              <a:rPr lang="cs-CZ" sz="1600" dirty="0"/>
              <a:t>zařízení pro provádění rutinního </a:t>
            </a:r>
            <a:r>
              <a:rPr lang="cs-CZ" sz="1600" b="1" dirty="0" err="1"/>
              <a:t>Bowie</a:t>
            </a:r>
            <a:r>
              <a:rPr lang="cs-CZ" sz="1600" b="1" dirty="0"/>
              <a:t>-Dick testu </a:t>
            </a:r>
            <a:r>
              <a:rPr lang="cs-CZ" sz="1600" dirty="0"/>
              <a:t>parních sterilizátorů (autoklávů) se sterilizační teplotou 134 °C</a:t>
            </a:r>
            <a:r>
              <a:rPr lang="cs-CZ" sz="1600" b="1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sz="1600" b="1" dirty="0" err="1"/>
              <a:t>Bowie</a:t>
            </a:r>
            <a:r>
              <a:rPr lang="cs-CZ" sz="1600" b="1" dirty="0"/>
              <a:t>-Dick</a:t>
            </a:r>
            <a:r>
              <a:rPr lang="cs-CZ" sz="1600" dirty="0"/>
              <a:t> </a:t>
            </a:r>
            <a:r>
              <a:rPr lang="cs-CZ" sz="1600" b="1" dirty="0"/>
              <a:t>test</a:t>
            </a:r>
            <a:r>
              <a:rPr lang="cs-CZ" sz="1600" dirty="0"/>
              <a:t> je určen pro testování pronikání páry ve vakuových autoklávech s ohledem na požadavky normy ISO 17 665.</a:t>
            </a:r>
            <a:endParaRPr lang="cs-CZ" sz="1600" b="1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sz="1600" b="1" dirty="0" err="1"/>
              <a:t>SteriSense</a:t>
            </a:r>
            <a:r>
              <a:rPr lang="cs-CZ" sz="1600" b="1" dirty="0"/>
              <a:t>® </a:t>
            </a:r>
            <a:r>
              <a:rPr lang="cs-CZ" sz="1600" dirty="0"/>
              <a:t>je nejkompaktnější elektronický </a:t>
            </a:r>
            <a:r>
              <a:rPr lang="cs-CZ" sz="1600" dirty="0" err="1"/>
              <a:t>Bowie</a:t>
            </a:r>
            <a:r>
              <a:rPr lang="cs-CZ" sz="1600" dirty="0"/>
              <a:t>-Dick test na trhu.</a:t>
            </a:r>
            <a:endParaRPr lang="cs-CZ" sz="1600" b="1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sz="1600" b="1" dirty="0"/>
              <a:t>Řada výhod </a:t>
            </a:r>
            <a:r>
              <a:rPr lang="cs-CZ" sz="1600" dirty="0"/>
              <a:t>oproti používaným chemickým indikátorům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podrobné ověření kritických parametrů parní sterilizace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eliminují dohady o výsledku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systém </a:t>
            </a:r>
            <a:r>
              <a:rPr lang="cs-CZ" sz="1400" dirty="0" err="1"/>
              <a:t>SteriSense</a:t>
            </a:r>
            <a:r>
              <a:rPr lang="cs-CZ" sz="1400" dirty="0"/>
              <a:t>® lze používat opakovaně (až 1000 měření mezi kalibracemi)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BD4131-8F79-67A5-6CB5-9E5E4C36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4</a:t>
            </a:fld>
            <a:endParaRPr lang="cs-CZ"/>
          </a:p>
        </p:txBody>
      </p:sp>
      <p:pic>
        <p:nvPicPr>
          <p:cNvPr id="2052" name="Picture 4" descr="card image">
            <a:extLst>
              <a:ext uri="{FF2B5EF4-FFF2-40B4-BE49-F238E27FC236}">
                <a16:creationId xmlns:a16="http://schemas.microsoft.com/office/drawing/2014/main" id="{A8B3D548-2169-9080-2231-065E113C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64" y="1301401"/>
            <a:ext cx="3796854" cy="261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654DC56-DB12-75DE-C572-71DF51BC8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491" y="4077462"/>
            <a:ext cx="3791827" cy="22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663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C607E78-BB3D-7B39-1A71-153DA1FC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96" y="377969"/>
            <a:ext cx="2519080" cy="488710"/>
          </a:xfrm>
          <a:prstGeom prst="rect">
            <a:avLst/>
          </a:prstGeom>
        </p:spPr>
      </p:pic>
      <p:pic>
        <p:nvPicPr>
          <p:cNvPr id="8" name="Obrázek 3" descr="Ellab Validation, Monitoring &amp; Calibration | Compliance Solutions &amp; Services">
            <a:extLst>
              <a:ext uri="{FF2B5EF4-FFF2-40B4-BE49-F238E27FC236}">
                <a16:creationId xmlns:a16="http://schemas.microsoft.com/office/drawing/2014/main" id="{C301E052-B89F-9F46-41AF-57E964E00A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5523" y="208467"/>
            <a:ext cx="790060" cy="60731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3AA0C41-3D40-548D-B7CE-A2E83E97AFA7}"/>
              </a:ext>
            </a:extLst>
          </p:cNvPr>
          <p:cNvCxnSpPr>
            <a:cxnSpLocks/>
          </p:cNvCxnSpPr>
          <p:nvPr/>
        </p:nvCxnSpPr>
        <p:spPr>
          <a:xfrm flipH="1">
            <a:off x="440635" y="1095603"/>
            <a:ext cx="1131073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F823E3F-0A9C-E95A-6D42-8C82127E6918}"/>
              </a:ext>
            </a:extLst>
          </p:cNvPr>
          <p:cNvSpPr txBox="1"/>
          <p:nvPr/>
        </p:nvSpPr>
        <p:spPr>
          <a:xfrm>
            <a:off x="385287" y="1327146"/>
            <a:ext cx="7292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Zařízení </a:t>
            </a:r>
            <a:r>
              <a:rPr lang="cs-CZ" sz="2000" b="1" dirty="0" err="1">
                <a:solidFill>
                  <a:srgbClr val="0070C0"/>
                </a:solidFill>
              </a:rPr>
              <a:t>SteriSense</a:t>
            </a:r>
            <a:r>
              <a:rPr lang="cs-CZ" sz="2000" b="1" dirty="0">
                <a:solidFill>
                  <a:srgbClr val="0070C0"/>
                </a:solidFill>
              </a:rPr>
              <a:t>® - jak funguje?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8CDCD9D-38A5-C82B-9DA8-412B92375555}"/>
              </a:ext>
            </a:extLst>
          </p:cNvPr>
          <p:cNvSpPr txBox="1"/>
          <p:nvPr/>
        </p:nvSpPr>
        <p:spPr>
          <a:xfrm>
            <a:off x="440635" y="1898421"/>
            <a:ext cx="7596460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b="1" dirty="0"/>
              <a:t>PCD</a:t>
            </a:r>
            <a:r>
              <a:rPr lang="cs-CZ" dirty="0"/>
              <a:t> bylo speciálně navrženo tak, aby reflektovalo referenční metodu původně vyvinutou Dr. J. </a:t>
            </a:r>
            <a:r>
              <a:rPr lang="cs-CZ" dirty="0" err="1"/>
              <a:t>Bowiem</a:t>
            </a:r>
            <a:r>
              <a:rPr lang="cs-CZ" dirty="0"/>
              <a:t> a J. Dickem v 60. letech 20. století.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Funkcí PCD je prověřit pronikání páry v parním sterilizátoru v souladu s normou ISO 11140-4.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b="1" dirty="0"/>
              <a:t>Dva teplotní senzory </a:t>
            </a:r>
            <a:r>
              <a:rPr lang="cs-CZ" dirty="0"/>
              <a:t>-  1 x teplota uvnitř PCD a 1 x okolní teplota v komoře.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b="1" dirty="0"/>
              <a:t>Tlakový snímač </a:t>
            </a:r>
            <a:r>
              <a:rPr lang="cs-CZ" dirty="0"/>
              <a:t>v komoře slouží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pro detekci tlakových pulzů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pro výpočet hodnoty teoretické okolní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     teploty a detekci přehřáté páry.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cs-CZ" b="1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BD4131-8F79-67A5-6CB5-9E5E4C36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5</a:t>
            </a:fld>
            <a:endParaRPr lang="cs-CZ"/>
          </a:p>
        </p:txBody>
      </p:sp>
      <p:pic>
        <p:nvPicPr>
          <p:cNvPr id="4" name="Obrázek 3" descr="Obsah obrázku válec, kuchyňský spotřebič, Malý spotřebič, Domácí spotřebič&#10;&#10;Popis byl vytvořen automaticky">
            <a:extLst>
              <a:ext uri="{FF2B5EF4-FFF2-40B4-BE49-F238E27FC236}">
                <a16:creationId xmlns:a16="http://schemas.microsoft.com/office/drawing/2014/main" id="{4AA984C3-4119-33C3-AD32-63AB08E17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74826"/>
            <a:ext cx="1571878" cy="467217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5B6409A-EE01-B2E6-E68F-DB0DF8E4EDFE}"/>
              </a:ext>
            </a:extLst>
          </p:cNvPr>
          <p:cNvSpPr txBox="1"/>
          <p:nvPr/>
        </p:nvSpPr>
        <p:spPr>
          <a:xfrm>
            <a:off x="9766127" y="1808798"/>
            <a:ext cx="12700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PCD (</a:t>
            </a:r>
            <a:r>
              <a:rPr lang="cs-CZ" sz="1100" dirty="0" err="1"/>
              <a:t>Process</a:t>
            </a:r>
            <a:r>
              <a:rPr lang="cs-CZ" sz="1100" dirty="0"/>
              <a:t> </a:t>
            </a:r>
            <a:r>
              <a:rPr lang="cs-CZ" sz="1100" dirty="0" err="1"/>
              <a:t>Challenge</a:t>
            </a:r>
            <a:r>
              <a:rPr lang="cs-CZ" sz="1100" dirty="0"/>
              <a:t> </a:t>
            </a:r>
            <a:r>
              <a:rPr lang="cs-CZ" sz="1100" dirty="0" err="1"/>
              <a:t>Device</a:t>
            </a:r>
            <a:r>
              <a:rPr lang="cs-CZ" sz="1100" dirty="0"/>
              <a:t>) </a:t>
            </a:r>
          </a:p>
          <a:p>
            <a:r>
              <a:rPr lang="cs-CZ" sz="1100" dirty="0"/>
              <a:t>s jádrem s nerezové oceli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5F94AC3-5980-7764-D4AF-B6ABF88B0069}"/>
              </a:ext>
            </a:extLst>
          </p:cNvPr>
          <p:cNvSpPr txBox="1"/>
          <p:nvPr/>
        </p:nvSpPr>
        <p:spPr>
          <a:xfrm>
            <a:off x="9737008" y="3330677"/>
            <a:ext cx="127003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Trojitý snímač</a:t>
            </a:r>
          </a:p>
          <a:p>
            <a:r>
              <a:rPr lang="cs-CZ" sz="1100" dirty="0"/>
              <a:t>(2 x teplota a 1 x tlak)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6E900A3-2441-F439-D411-9F4AB5CB8207}"/>
              </a:ext>
            </a:extLst>
          </p:cNvPr>
          <p:cNvSpPr txBox="1"/>
          <p:nvPr/>
        </p:nvSpPr>
        <p:spPr>
          <a:xfrm>
            <a:off x="9766127" y="4697066"/>
            <a:ext cx="127003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 err="1"/>
              <a:t>Datalogger</a:t>
            </a:r>
            <a:r>
              <a:rPr lang="cs-CZ" sz="1100" dirty="0"/>
              <a:t> s baterií s dlouhou životností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D2B40D7C-6BBE-F0F8-FCBD-FA4B9C9AD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19" y="4315140"/>
            <a:ext cx="2528186" cy="22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381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C607E78-BB3D-7B39-1A71-153DA1FC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96" y="377969"/>
            <a:ext cx="2519080" cy="488710"/>
          </a:xfrm>
          <a:prstGeom prst="rect">
            <a:avLst/>
          </a:prstGeom>
        </p:spPr>
      </p:pic>
      <p:pic>
        <p:nvPicPr>
          <p:cNvPr id="8" name="Obrázek 3" descr="Ellab Validation, Monitoring &amp; Calibration | Compliance Solutions &amp; Services">
            <a:extLst>
              <a:ext uri="{FF2B5EF4-FFF2-40B4-BE49-F238E27FC236}">
                <a16:creationId xmlns:a16="http://schemas.microsoft.com/office/drawing/2014/main" id="{C301E052-B89F-9F46-41AF-57E964E00A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5523" y="208467"/>
            <a:ext cx="790060" cy="60731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3AA0C41-3D40-548D-B7CE-A2E83E97AFA7}"/>
              </a:ext>
            </a:extLst>
          </p:cNvPr>
          <p:cNvCxnSpPr>
            <a:cxnSpLocks/>
          </p:cNvCxnSpPr>
          <p:nvPr/>
        </p:nvCxnSpPr>
        <p:spPr>
          <a:xfrm flipH="1">
            <a:off x="440635" y="1095603"/>
            <a:ext cx="1131073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F823E3F-0A9C-E95A-6D42-8C82127E6918}"/>
              </a:ext>
            </a:extLst>
          </p:cNvPr>
          <p:cNvSpPr txBox="1"/>
          <p:nvPr/>
        </p:nvSpPr>
        <p:spPr>
          <a:xfrm>
            <a:off x="385287" y="1327146"/>
            <a:ext cx="7292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rgbClr val="0070C0"/>
                </a:solidFill>
              </a:rPr>
              <a:t>SteriSense</a:t>
            </a:r>
            <a:r>
              <a:rPr lang="cs-CZ" sz="2000" b="1" dirty="0">
                <a:solidFill>
                  <a:srgbClr val="0070C0"/>
                </a:solidFill>
              </a:rPr>
              <a:t>® - čtecí stanice, software a export výsledku v PDF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BD4131-8F79-67A5-6CB5-9E5E4C36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21B-C1F6-4B24-926B-3F8E43C1254A}" type="slidenum">
              <a:rPr lang="cs-CZ" smtClean="0"/>
              <a:t>6</a:t>
            </a:fld>
            <a:endParaRPr lang="cs-CZ" dirty="0"/>
          </a:p>
        </p:txBody>
      </p:sp>
      <p:pic>
        <p:nvPicPr>
          <p:cNvPr id="5" name="Obrázek 4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02A9A8B0-473A-DDAA-B9BF-557397C2F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33" y="2068230"/>
            <a:ext cx="6537269" cy="4183852"/>
          </a:xfrm>
          <a:prstGeom prst="rect">
            <a:avLst/>
          </a:prstGeom>
        </p:spPr>
      </p:pic>
      <p:pic>
        <p:nvPicPr>
          <p:cNvPr id="16" name="Obrázek 15" descr="Obsah obrázku mikroskop&#10;&#10;Popis byl vytvořen automaticky">
            <a:extLst>
              <a:ext uri="{FF2B5EF4-FFF2-40B4-BE49-F238E27FC236}">
                <a16:creationId xmlns:a16="http://schemas.microsoft.com/office/drawing/2014/main" id="{740F6D46-3282-EF1B-4269-3AED09DD0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98" y="1958798"/>
            <a:ext cx="1959964" cy="31469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04451E-DAC9-ECB5-B245-BA9DFD3D6111}"/>
              </a:ext>
            </a:extLst>
          </p:cNvPr>
          <p:cNvSpPr txBox="1"/>
          <p:nvPr/>
        </p:nvSpPr>
        <p:spPr>
          <a:xfrm>
            <a:off x="1265583" y="5223788"/>
            <a:ext cx="21479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b="1" dirty="0"/>
              <a:t>čtecí stanice</a:t>
            </a:r>
          </a:p>
          <a:p>
            <a:pPr algn="ctr"/>
            <a:r>
              <a:rPr lang="cs-CZ" sz="1600" b="1" dirty="0" err="1"/>
              <a:t>SteriSense</a:t>
            </a:r>
            <a:r>
              <a:rPr lang="cs-CZ" sz="1600" b="1" dirty="0"/>
              <a:t>®</a:t>
            </a:r>
          </a:p>
          <a:p>
            <a:pPr algn="ctr"/>
            <a:endParaRPr lang="cs-CZ" sz="1400" dirty="0"/>
          </a:p>
          <a:p>
            <a:pPr algn="ctr"/>
            <a:r>
              <a:rPr lang="cs-CZ" sz="1400" dirty="0"/>
              <a:t>pro nastavení </a:t>
            </a:r>
            <a:r>
              <a:rPr lang="cs-CZ" sz="1400" dirty="0" err="1"/>
              <a:t>dataloggeru</a:t>
            </a:r>
            <a:r>
              <a:rPr lang="cs-CZ" sz="1400" dirty="0"/>
              <a:t> a čtení dat po ukončení testu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B3DAA35-BC0F-1C35-765A-FC0C618DA25B}"/>
              </a:ext>
            </a:extLst>
          </p:cNvPr>
          <p:cNvSpPr txBox="1"/>
          <p:nvPr/>
        </p:nvSpPr>
        <p:spPr>
          <a:xfrm>
            <a:off x="5911085" y="5143613"/>
            <a:ext cx="2014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b="1" dirty="0"/>
              <a:t>součástí je uživatelsky přívětivý a intuitivní software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E9017DEB-FEE8-A6A0-C9C4-E4A0644E874E}"/>
              </a:ext>
            </a:extLst>
          </p:cNvPr>
          <p:cNvCxnSpPr>
            <a:cxnSpLocks/>
          </p:cNvCxnSpPr>
          <p:nvPr/>
        </p:nvCxnSpPr>
        <p:spPr>
          <a:xfrm>
            <a:off x="3657600" y="3850105"/>
            <a:ext cx="8855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F9800C30-EC8F-C8C1-9BEC-89AE5B2CBCB2}"/>
              </a:ext>
            </a:extLst>
          </p:cNvPr>
          <p:cNvCxnSpPr>
            <a:cxnSpLocks/>
          </p:cNvCxnSpPr>
          <p:nvPr/>
        </p:nvCxnSpPr>
        <p:spPr>
          <a:xfrm>
            <a:off x="8204333" y="5223788"/>
            <a:ext cx="812533" cy="3353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619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C607E78-BB3D-7B39-1A71-153DA1FC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96" y="377969"/>
            <a:ext cx="2519080" cy="488710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3AA0C41-3D40-548D-B7CE-A2E83E97AFA7}"/>
              </a:ext>
            </a:extLst>
          </p:cNvPr>
          <p:cNvCxnSpPr>
            <a:cxnSpLocks/>
          </p:cNvCxnSpPr>
          <p:nvPr/>
        </p:nvCxnSpPr>
        <p:spPr>
          <a:xfrm flipH="1">
            <a:off x="440635" y="1095603"/>
            <a:ext cx="1131073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F823E3F-0A9C-E95A-6D42-8C82127E6918}"/>
              </a:ext>
            </a:extLst>
          </p:cNvPr>
          <p:cNvSpPr txBox="1"/>
          <p:nvPr/>
        </p:nvSpPr>
        <p:spPr>
          <a:xfrm>
            <a:off x="3024523" y="2400707"/>
            <a:ext cx="5275847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/>
              <a:t>Děkuji za pozornost.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143292-1714-1CEF-6063-5FBE86E52776}"/>
              </a:ext>
            </a:extLst>
          </p:cNvPr>
          <p:cNvSpPr txBox="1"/>
          <p:nvPr/>
        </p:nvSpPr>
        <p:spPr>
          <a:xfrm>
            <a:off x="4141592" y="3225742"/>
            <a:ext cx="3041708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Petr Kubesa</a:t>
            </a:r>
          </a:p>
          <a:p>
            <a:pPr algn="ctr">
              <a:lnSpc>
                <a:spcPct val="150000"/>
              </a:lnSpc>
            </a:pPr>
            <a:r>
              <a:rPr lang="cs-CZ" sz="2000" dirty="0">
                <a:solidFill>
                  <a:srgbClr val="0070C0"/>
                </a:solidFill>
              </a:rPr>
              <a:t>kubesa@kalibratory.cz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E2843A-4695-FE39-1053-587C5BB4FEBE}"/>
              </a:ext>
            </a:extLst>
          </p:cNvPr>
          <p:cNvSpPr txBox="1"/>
          <p:nvPr/>
        </p:nvSpPr>
        <p:spPr>
          <a:xfrm>
            <a:off x="4683999" y="5317499"/>
            <a:ext cx="1956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www.kalibratory.cz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62639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482</Words>
  <Application>Microsoft Office PowerPoint</Application>
  <PresentationFormat>Širokoúhlá obrazovka</PresentationFormat>
  <Paragraphs>87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Aptos</vt:lpstr>
      <vt:lpstr>Arial</vt:lpstr>
      <vt:lpstr>AvenirNext LT Pro</vt:lpstr>
      <vt:lpstr>Calibri</vt:lpstr>
      <vt:lpstr>Calibri Light</vt:lpstr>
      <vt:lpstr>Helvetica Neue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Kubesa</dc:creator>
  <cp:lastModifiedBy>Petr Kubesa</cp:lastModifiedBy>
  <cp:revision>45</cp:revision>
  <dcterms:created xsi:type="dcterms:W3CDTF">2023-09-11T05:30:01Z</dcterms:created>
  <dcterms:modified xsi:type="dcterms:W3CDTF">2024-09-26T08:05:58Z</dcterms:modified>
</cp:coreProperties>
</file>